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27-Jan-26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27-Jan-26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HaHai</a:t>
            </a:r>
            <a:r>
              <a:rPr lang="en-US" dirty="0"/>
              <a:t>-Hand health ai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3212949" cy="140701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Inteligentni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Pavle</a:t>
            </a:r>
            <a:r>
              <a:rPr lang="en-US" dirty="0"/>
              <a:t> </a:t>
            </a:r>
            <a:r>
              <a:rPr lang="en-US" dirty="0" err="1"/>
              <a:t>Antonijević</a:t>
            </a:r>
            <a:r>
              <a:rPr lang="en-US" dirty="0"/>
              <a:t> 2016</a:t>
            </a:r>
          </a:p>
          <a:p>
            <a:r>
              <a:rPr lang="en-US" dirty="0"/>
              <a:t>Kristina Joksimović 1805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platformi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1800" dirty="0" err="1"/>
              <a:t>Sistem</a:t>
            </a:r>
            <a:r>
              <a:rPr lang="en-US" sz="1800" dirty="0"/>
              <a:t> koji </a:t>
            </a:r>
            <a:r>
              <a:rPr lang="en-US" sz="1800" dirty="0" err="1"/>
              <a:t>koristi</a:t>
            </a:r>
            <a:r>
              <a:rPr lang="en-US" sz="1800" dirty="0"/>
              <a:t> </a:t>
            </a:r>
            <a:r>
              <a:rPr lang="en-US" sz="1800" dirty="0" err="1"/>
              <a:t>veštačku</a:t>
            </a:r>
            <a:r>
              <a:rPr lang="en-US" sz="1800" dirty="0"/>
              <a:t> </a:t>
            </a:r>
            <a:r>
              <a:rPr lang="en-US" sz="1800" dirty="0" err="1"/>
              <a:t>inteligenciju</a:t>
            </a:r>
            <a:r>
              <a:rPr lang="en-US" sz="1800" dirty="0"/>
              <a:t> za </a:t>
            </a:r>
            <a:r>
              <a:rPr lang="en-US" sz="1800" dirty="0" err="1"/>
              <a:t>detekciju</a:t>
            </a:r>
            <a:r>
              <a:rPr lang="en-US" sz="1800" dirty="0"/>
              <a:t> </a:t>
            </a:r>
            <a:r>
              <a:rPr lang="en-US" sz="1800" dirty="0" err="1"/>
              <a:t>oboljenja</a:t>
            </a:r>
            <a:r>
              <a:rPr lang="en-US" sz="1800" dirty="0"/>
              <a:t> </a:t>
            </a:r>
            <a:r>
              <a:rPr lang="en-US" sz="1800" dirty="0" err="1"/>
              <a:t>kosti</a:t>
            </a:r>
            <a:r>
              <a:rPr lang="en-US" sz="1800" dirty="0"/>
              <a:t> </a:t>
            </a:r>
            <a:r>
              <a:rPr lang="en-US" sz="1800" dirty="0" err="1"/>
              <a:t>šake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ručnog</a:t>
            </a:r>
            <a:r>
              <a:rPr lang="en-US" sz="1800" dirty="0"/>
              <a:t> </a:t>
            </a:r>
            <a:r>
              <a:rPr lang="en-US" sz="1800" dirty="0" err="1"/>
              <a:t>zgloba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osnovu</a:t>
            </a:r>
            <a:r>
              <a:rPr lang="en-US" sz="1800" dirty="0"/>
              <a:t> </a:t>
            </a:r>
            <a:r>
              <a:rPr lang="en-US" sz="1800" dirty="0" err="1"/>
              <a:t>rendgenskih</a:t>
            </a:r>
            <a:r>
              <a:rPr lang="en-US" sz="1800" dirty="0"/>
              <a:t> </a:t>
            </a:r>
            <a:r>
              <a:rPr lang="en-US" sz="1800" dirty="0" err="1"/>
              <a:t>snimaka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Podrška</a:t>
            </a:r>
            <a:r>
              <a:rPr lang="en-US" sz="1800" dirty="0"/>
              <a:t> </a:t>
            </a:r>
            <a:r>
              <a:rPr lang="en-US" sz="1800" dirty="0" err="1"/>
              <a:t>radiolozima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internistima</a:t>
            </a:r>
            <a:r>
              <a:rPr lang="en-US" sz="1800" dirty="0"/>
              <a:t> u </a:t>
            </a:r>
            <a:r>
              <a:rPr lang="en-US" sz="1800" dirty="0" err="1"/>
              <a:t>dijagnostici</a:t>
            </a:r>
            <a:r>
              <a:rPr lang="en-US" sz="1800" dirty="0"/>
              <a:t> </a:t>
            </a:r>
            <a:r>
              <a:rPr lang="en-US" sz="1800" dirty="0" err="1"/>
              <a:t>kroz</a:t>
            </a:r>
            <a:r>
              <a:rPr lang="en-US" sz="1800" dirty="0"/>
              <a:t> </a:t>
            </a:r>
            <a:r>
              <a:rPr lang="en-US" sz="1800" dirty="0" err="1"/>
              <a:t>vizuelizaciju</a:t>
            </a:r>
            <a:endParaRPr lang="en-US" sz="1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HAHAI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095E006-7F3B-4689-AFFF-358A7C05A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Predlog</a:t>
            </a:r>
            <a:r>
              <a:rPr lang="en-US" dirty="0"/>
              <a:t> </a:t>
            </a:r>
            <a:r>
              <a:rPr lang="en-US" dirty="0" err="1"/>
              <a:t>rešenja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19300" y="1166213"/>
            <a:ext cx="7799719" cy="2062017"/>
          </a:xfrm>
        </p:spPr>
        <p:txBody>
          <a:bodyPr/>
          <a:lstStyle/>
          <a:p>
            <a:r>
              <a:rPr lang="en-US" sz="1600" dirty="0"/>
              <a:t>Web </a:t>
            </a:r>
            <a:r>
              <a:rPr lang="en-US" sz="1600" dirty="0" err="1"/>
              <a:t>aplikacija</a:t>
            </a:r>
            <a:r>
              <a:rPr lang="en-US" sz="1600" dirty="0"/>
              <a:t> za </a:t>
            </a:r>
            <a:r>
              <a:rPr lang="en-US" sz="1600" dirty="0" err="1"/>
              <a:t>edukaciju</a:t>
            </a:r>
            <a:r>
              <a:rPr lang="en-US" sz="1600" dirty="0"/>
              <a:t> </a:t>
            </a:r>
            <a:r>
              <a:rPr lang="en-US" sz="1600" dirty="0" err="1"/>
              <a:t>studenata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internista</a:t>
            </a:r>
            <a:r>
              <a:rPr lang="en-US" sz="1600" dirty="0"/>
              <a:t> </a:t>
            </a:r>
            <a:r>
              <a:rPr lang="en-US" sz="1600" dirty="0" err="1"/>
              <a:t>radiologije</a:t>
            </a:r>
            <a:r>
              <a:rPr lang="en-US" sz="1600" dirty="0"/>
              <a:t> </a:t>
            </a:r>
            <a:r>
              <a:rPr lang="en-US" sz="1600" dirty="0" err="1"/>
              <a:t>kroz</a:t>
            </a:r>
            <a:r>
              <a:rPr lang="en-US" sz="1600" dirty="0"/>
              <a:t> rad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rendgenskim</a:t>
            </a:r>
            <a:r>
              <a:rPr lang="en-US" sz="1600" dirty="0"/>
              <a:t> </a:t>
            </a:r>
            <a:r>
              <a:rPr lang="en-US" sz="1600" dirty="0" err="1"/>
              <a:t>snimcima</a:t>
            </a:r>
            <a:r>
              <a:rPr lang="en-US" sz="1600" dirty="0"/>
              <a:t> </a:t>
            </a:r>
            <a:r>
              <a:rPr lang="en-US" sz="1600" dirty="0" err="1"/>
              <a:t>šake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ručnog</a:t>
            </a:r>
            <a:r>
              <a:rPr lang="en-US" sz="1600" dirty="0"/>
              <a:t> </a:t>
            </a:r>
            <a:r>
              <a:rPr lang="en-US" sz="1600" dirty="0" err="1"/>
              <a:t>zgloba</a:t>
            </a:r>
            <a:r>
              <a:rPr lang="en-US" sz="1600" dirty="0"/>
              <a:t>, </a:t>
            </a:r>
            <a:r>
              <a:rPr lang="en-US" sz="1600" dirty="0" err="1"/>
              <a:t>uz</a:t>
            </a:r>
            <a:r>
              <a:rPr lang="en-US" sz="1600" dirty="0"/>
              <a:t> AI </a:t>
            </a:r>
            <a:r>
              <a:rPr lang="en-US" sz="1600" dirty="0" err="1"/>
              <a:t>podršku</a:t>
            </a:r>
            <a:r>
              <a:rPr lang="en-US" sz="1600" dirty="0"/>
              <a:t> </a:t>
            </a:r>
            <a:r>
              <a:rPr lang="en-US" sz="1600" dirty="0" err="1"/>
              <a:t>koja</a:t>
            </a:r>
            <a:r>
              <a:rPr lang="en-US" sz="1600" dirty="0"/>
              <a:t> </a:t>
            </a:r>
            <a:r>
              <a:rPr lang="en-US" sz="1600" dirty="0" err="1"/>
              <a:t>daje</a:t>
            </a:r>
            <a:r>
              <a:rPr lang="en-US" sz="1600" dirty="0"/>
              <a:t> </a:t>
            </a:r>
            <a:r>
              <a:rPr lang="en-US" sz="1600" dirty="0" err="1"/>
              <a:t>rezultat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vizuelno</a:t>
            </a:r>
            <a:r>
              <a:rPr lang="en-US" sz="1600" dirty="0"/>
              <a:t> </a:t>
            </a:r>
            <a:r>
              <a:rPr lang="en-US" sz="1600" dirty="0" err="1"/>
              <a:t>objašnjenje</a:t>
            </a:r>
            <a:r>
              <a:rPr lang="en-US" sz="1600" dirty="0"/>
              <a:t> </a:t>
            </a:r>
            <a:r>
              <a:rPr lang="en-US" sz="1600" dirty="0" err="1"/>
              <a:t>nalaza</a:t>
            </a:r>
            <a:r>
              <a:rPr lang="en-US" sz="1600" dirty="0"/>
              <a:t>. </a:t>
            </a:r>
            <a:r>
              <a:rPr lang="en-US" sz="1600" dirty="0" err="1"/>
              <a:t>Korisnici</a:t>
            </a:r>
            <a:r>
              <a:rPr lang="en-US" sz="1600" dirty="0"/>
              <a:t> </a:t>
            </a:r>
            <a:r>
              <a:rPr lang="en-US" sz="1600" dirty="0" err="1"/>
              <a:t>mogu</a:t>
            </a:r>
            <a:r>
              <a:rPr lang="en-US" sz="1600" dirty="0"/>
              <a:t> da </a:t>
            </a:r>
            <a:r>
              <a:rPr lang="en-US" sz="1600" dirty="0" err="1"/>
              <a:t>unesu</a:t>
            </a:r>
            <a:r>
              <a:rPr lang="en-US" sz="1600" dirty="0"/>
              <a:t> </a:t>
            </a:r>
            <a:r>
              <a:rPr lang="en-US" sz="1600" dirty="0" err="1"/>
              <a:t>svoju</a:t>
            </a:r>
            <a:r>
              <a:rPr lang="en-US" sz="1600" dirty="0"/>
              <a:t> </a:t>
            </a:r>
            <a:r>
              <a:rPr lang="en-US" sz="1600" dirty="0" err="1"/>
              <a:t>interpretaciju</a:t>
            </a:r>
            <a:r>
              <a:rPr lang="en-US" sz="1600" dirty="0"/>
              <a:t>, </a:t>
            </a:r>
            <a:r>
              <a:rPr lang="en-US" sz="1600" dirty="0" err="1"/>
              <a:t>dok</a:t>
            </a:r>
            <a:r>
              <a:rPr lang="en-US" sz="1600" dirty="0"/>
              <a:t> </a:t>
            </a:r>
            <a:r>
              <a:rPr lang="en-US" sz="1600" dirty="0" err="1"/>
              <a:t>specijalisti</a:t>
            </a:r>
            <a:r>
              <a:rPr lang="en-US" sz="1600" dirty="0"/>
              <a:t> prate </a:t>
            </a:r>
            <a:r>
              <a:rPr lang="en-US" sz="1600" dirty="0" err="1"/>
              <a:t>slučajeve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napredak</a:t>
            </a:r>
            <a:r>
              <a:rPr lang="en-US" sz="1600" dirty="0"/>
              <a:t>, </a:t>
            </a:r>
            <a:r>
              <a:rPr lang="en-US" sz="1600" dirty="0" err="1"/>
              <a:t>što</a:t>
            </a:r>
            <a:r>
              <a:rPr lang="en-US" sz="1600" dirty="0"/>
              <a:t> </a:t>
            </a:r>
            <a:r>
              <a:rPr lang="en-US" sz="1600" dirty="0" err="1"/>
              <a:t>omogućava</a:t>
            </a:r>
            <a:r>
              <a:rPr lang="en-US" sz="1600" dirty="0"/>
              <a:t> </a:t>
            </a:r>
            <a:r>
              <a:rPr lang="en-US" sz="1600" dirty="0" err="1"/>
              <a:t>bržu</a:t>
            </a:r>
            <a:r>
              <a:rPr lang="en-US" sz="1600" dirty="0"/>
              <a:t> </a:t>
            </a:r>
            <a:r>
              <a:rPr lang="en-US" sz="1600" dirty="0" err="1"/>
              <a:t>povratnu</a:t>
            </a:r>
            <a:r>
              <a:rPr lang="en-US" sz="1600" dirty="0"/>
              <a:t> </a:t>
            </a:r>
            <a:r>
              <a:rPr lang="en-US" sz="1600" dirty="0" err="1"/>
              <a:t>informaciju</a:t>
            </a:r>
            <a:r>
              <a:rPr lang="en-US" sz="1600" dirty="0"/>
              <a:t>, </a:t>
            </a:r>
            <a:r>
              <a:rPr lang="en-US" sz="1600" dirty="0" err="1"/>
              <a:t>lakše</a:t>
            </a:r>
            <a:r>
              <a:rPr lang="en-US" sz="1600" dirty="0"/>
              <a:t> </a:t>
            </a:r>
            <a:r>
              <a:rPr lang="en-US" sz="1600" dirty="0" err="1"/>
              <a:t>učenje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postepeno</a:t>
            </a:r>
            <a:r>
              <a:rPr lang="en-US" sz="1600" dirty="0"/>
              <a:t> </a:t>
            </a:r>
            <a:r>
              <a:rPr lang="en-US" sz="1600" dirty="0" err="1"/>
              <a:t>unapređenje</a:t>
            </a:r>
            <a:r>
              <a:rPr lang="en-US" sz="1600" dirty="0"/>
              <a:t> </a:t>
            </a:r>
            <a:r>
              <a:rPr lang="en-US" sz="1600" dirty="0" err="1"/>
              <a:t>modela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novim</a:t>
            </a:r>
            <a:r>
              <a:rPr lang="en-US" sz="1600" dirty="0"/>
              <a:t> </a:t>
            </a:r>
            <a:r>
              <a:rPr lang="en-US" sz="1600" dirty="0" err="1"/>
              <a:t>primerima</a:t>
            </a:r>
            <a:r>
              <a:rPr lang="en-US" sz="1600" dirty="0"/>
              <a:t>.</a:t>
            </a:r>
            <a:endParaRPr lang="en-US" sz="1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069" y="3562270"/>
            <a:ext cx="2556578" cy="365125"/>
          </a:xfrm>
        </p:spPr>
        <p:txBody>
          <a:bodyPr/>
          <a:lstStyle/>
          <a:p>
            <a:r>
              <a:rPr lang="en-US" sz="1800" dirty="0" err="1"/>
              <a:t>Prednosti</a:t>
            </a:r>
            <a:endParaRPr lang="en-US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9300" y="3974378"/>
            <a:ext cx="3819697" cy="12910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Dobijanje</a:t>
            </a:r>
            <a:r>
              <a:rPr lang="en-US" sz="1600" dirty="0"/>
              <a:t> </a:t>
            </a:r>
            <a:r>
              <a:rPr lang="en-US" sz="1600" dirty="0" err="1"/>
              <a:t>drugog</a:t>
            </a:r>
            <a:r>
              <a:rPr lang="en-US" sz="1600" dirty="0"/>
              <a:t> </a:t>
            </a:r>
            <a:r>
              <a:rPr lang="en-US" sz="1600" dirty="0" err="1"/>
              <a:t>mišljenja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Učenje</a:t>
            </a:r>
            <a:r>
              <a:rPr lang="en-US" sz="1600" dirty="0"/>
              <a:t> </a:t>
            </a:r>
            <a:r>
              <a:rPr lang="en-US" sz="1600" dirty="0" err="1"/>
              <a:t>kroz</a:t>
            </a:r>
            <a:r>
              <a:rPr lang="en-US" sz="1600" dirty="0"/>
              <a:t> </a:t>
            </a:r>
            <a:r>
              <a:rPr lang="en-US" sz="1600" dirty="0" err="1"/>
              <a:t>praksu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Centralizovani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za </a:t>
            </a:r>
            <a:r>
              <a:rPr lang="en-US" sz="1600" dirty="0" err="1"/>
              <a:t>mentore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Mogućnost</a:t>
            </a:r>
            <a:r>
              <a:rPr lang="en-US" sz="1600" dirty="0"/>
              <a:t> </a:t>
            </a:r>
            <a:r>
              <a:rPr lang="en-US" sz="1600" dirty="0" err="1"/>
              <a:t>skaliranja</a:t>
            </a:r>
            <a:endParaRPr lang="en-US" sz="16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5386" y="3562270"/>
            <a:ext cx="2556578" cy="365125"/>
          </a:xfrm>
        </p:spPr>
        <p:txBody>
          <a:bodyPr/>
          <a:lstStyle/>
          <a:p>
            <a:r>
              <a:rPr lang="en-US" sz="1800" dirty="0" err="1"/>
              <a:t>Ciljna</a:t>
            </a:r>
            <a:r>
              <a:rPr lang="en-US" sz="1800" dirty="0"/>
              <a:t> </a:t>
            </a:r>
            <a:r>
              <a:rPr lang="en-US" sz="1800" dirty="0" err="1"/>
              <a:t>grupa</a:t>
            </a:r>
            <a:endParaRPr lang="en-US" sz="1800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88929" y="3974377"/>
            <a:ext cx="4130090" cy="12910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Studenti</a:t>
            </a:r>
            <a:r>
              <a:rPr lang="en-US" sz="1600" dirty="0"/>
              <a:t> </a:t>
            </a:r>
            <a:r>
              <a:rPr lang="en-US" sz="1600" dirty="0" err="1"/>
              <a:t>viših</a:t>
            </a:r>
            <a:r>
              <a:rPr lang="en-US" sz="1600" dirty="0"/>
              <a:t> </a:t>
            </a:r>
            <a:r>
              <a:rPr lang="en-US" sz="1600" dirty="0" err="1"/>
              <a:t>godina</a:t>
            </a:r>
            <a:r>
              <a:rPr lang="en-US" sz="1600" dirty="0"/>
              <a:t> medicine,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Internisti</a:t>
            </a:r>
            <a:r>
              <a:rPr lang="en-US" sz="1600" dirty="0"/>
              <a:t> u </a:t>
            </a:r>
            <a:r>
              <a:rPr lang="en-US" sz="1600" dirty="0" err="1"/>
              <a:t>bolnicama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kliničkim</a:t>
            </a:r>
            <a:r>
              <a:rPr lang="en-US" sz="1600" dirty="0"/>
              <a:t> </a:t>
            </a:r>
            <a:r>
              <a:rPr lang="en-US" sz="1600" dirty="0" err="1"/>
              <a:t>centrima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Profesori</a:t>
            </a:r>
            <a:r>
              <a:rPr lang="en-US" sz="1600" dirty="0"/>
              <a:t>, </a:t>
            </a:r>
            <a:r>
              <a:rPr lang="en-US" sz="1600" dirty="0" err="1"/>
              <a:t>mentori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specijalisti</a:t>
            </a:r>
            <a:r>
              <a:rPr lang="en-US" sz="1600" dirty="0"/>
              <a:t> </a:t>
            </a:r>
            <a:r>
              <a:rPr lang="en-US" sz="1600" dirty="0" err="1"/>
              <a:t>radiologije</a:t>
            </a:r>
            <a:endParaRPr lang="en-US" sz="1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HAHAI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 err="1"/>
              <a:t>postupak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 err="1"/>
              <a:t>Ulaz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914775"/>
          </a:xfrm>
        </p:spPr>
        <p:txBody>
          <a:bodyPr/>
          <a:lstStyle/>
          <a:p>
            <a:r>
              <a:rPr lang="en-US" sz="1600" dirty="0" err="1"/>
              <a:t>Rendgenski</a:t>
            </a:r>
            <a:r>
              <a:rPr lang="en-US" sz="1600" dirty="0"/>
              <a:t> </a:t>
            </a:r>
            <a:r>
              <a:rPr lang="en-US" sz="1600" dirty="0" err="1"/>
              <a:t>snimak</a:t>
            </a:r>
            <a:r>
              <a:rPr lang="en-US" sz="1600" dirty="0"/>
              <a:t> dela </a:t>
            </a:r>
            <a:r>
              <a:rPr lang="en-US" sz="1600" dirty="0" err="1"/>
              <a:t>šake</a:t>
            </a:r>
            <a:endParaRPr lang="en-US" sz="1600" dirty="0"/>
          </a:p>
          <a:p>
            <a:r>
              <a:rPr lang="en-US" sz="1600" dirty="0" err="1"/>
              <a:t>Beleške</a:t>
            </a:r>
            <a:r>
              <a:rPr lang="en-US" sz="1600" dirty="0"/>
              <a:t> o </a:t>
            </a:r>
            <a:r>
              <a:rPr lang="en-US" sz="1600" dirty="0" err="1"/>
              <a:t>slučaju</a:t>
            </a:r>
            <a:endParaRPr lang="en-US" sz="16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 err="1"/>
              <a:t>Analiza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sz="1600" dirty="0" err="1"/>
              <a:t>Procesiranje</a:t>
            </a:r>
            <a:r>
              <a:rPr lang="en-US" sz="1600" dirty="0"/>
              <a:t> </a:t>
            </a:r>
            <a:r>
              <a:rPr lang="en-US" sz="1600" dirty="0" err="1"/>
              <a:t>slike</a:t>
            </a:r>
            <a:r>
              <a:rPr lang="en-US" sz="1600" dirty="0"/>
              <a:t> </a:t>
            </a:r>
            <a:r>
              <a:rPr lang="en-US" sz="1600" dirty="0" err="1"/>
              <a:t>pomoću</a:t>
            </a:r>
            <a:r>
              <a:rPr lang="en-US" sz="1600" dirty="0"/>
              <a:t> </a:t>
            </a:r>
            <a:r>
              <a:rPr lang="en-US" sz="1600" dirty="0" err="1"/>
              <a:t>pretreniranog</a:t>
            </a:r>
            <a:r>
              <a:rPr lang="en-US" sz="1600" dirty="0"/>
              <a:t> </a:t>
            </a:r>
            <a:r>
              <a:rPr lang="en-US" sz="1600" dirty="0" err="1"/>
              <a:t>modela</a:t>
            </a:r>
            <a:endParaRPr lang="en-US" sz="1600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 err="1"/>
              <a:t>Rezultat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5249" y="4558819"/>
            <a:ext cx="3131470" cy="1616414"/>
          </a:xfrm>
        </p:spPr>
        <p:txBody>
          <a:bodyPr/>
          <a:lstStyle/>
          <a:p>
            <a:r>
              <a:rPr lang="en-US" sz="1600" dirty="0" err="1"/>
              <a:t>Klasifikacija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procenat</a:t>
            </a:r>
            <a:r>
              <a:rPr lang="en-US" sz="1600" dirty="0"/>
              <a:t> </a:t>
            </a:r>
            <a:r>
              <a:rPr lang="en-US" sz="1600" dirty="0" err="1"/>
              <a:t>pouzdanosti</a:t>
            </a:r>
            <a:endParaRPr lang="en-US" sz="1600" dirty="0"/>
          </a:p>
          <a:p>
            <a:r>
              <a:rPr lang="en-US" sz="1600" dirty="0"/>
              <a:t>Grad-CAM </a:t>
            </a:r>
            <a:r>
              <a:rPr lang="en-US" sz="1600" dirty="0" err="1"/>
              <a:t>vizuelizacija</a:t>
            </a:r>
            <a:r>
              <a:rPr lang="en-US" sz="1600" dirty="0"/>
              <a:t> (</a:t>
            </a:r>
            <a:r>
              <a:rPr lang="en-US" sz="1600" dirty="0" err="1"/>
              <a:t>toplotne</a:t>
            </a:r>
            <a:r>
              <a:rPr lang="en-US" sz="1600" dirty="0"/>
              <a:t> </a:t>
            </a:r>
            <a:r>
              <a:rPr lang="en-US" sz="1600" dirty="0" err="1"/>
              <a:t>mape</a:t>
            </a:r>
            <a:r>
              <a:rPr lang="en-US" sz="1600" dirty="0"/>
              <a:t>)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>
          <a:xfrm>
            <a:off x="1351739" y="3345809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 err="1"/>
              <a:t>Izlaz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sz="1600" dirty="0" err="1"/>
              <a:t>Dijagnoza</a:t>
            </a:r>
            <a:endParaRPr lang="en-US" sz="1600" dirty="0"/>
          </a:p>
          <a:p>
            <a:r>
              <a:rPr lang="en-US" sz="1600" dirty="0" err="1"/>
              <a:t>Lokalizacija</a:t>
            </a:r>
            <a:r>
              <a:rPr lang="en-US" sz="1600" dirty="0"/>
              <a:t> </a:t>
            </a:r>
            <a:r>
              <a:rPr lang="en-US" sz="1600" dirty="0" err="1"/>
              <a:t>oboljenja</a:t>
            </a:r>
            <a:endParaRPr lang="en-US" sz="1600" dirty="0"/>
          </a:p>
          <a:p>
            <a:r>
              <a:rPr lang="en-US" sz="1600" dirty="0" err="1"/>
              <a:t>Evaluacija</a:t>
            </a:r>
            <a:r>
              <a:rPr lang="en-US" sz="1600" dirty="0"/>
              <a:t> </a:t>
            </a:r>
            <a:r>
              <a:rPr lang="en-US" sz="1600" dirty="0" err="1"/>
              <a:t>znanja</a:t>
            </a:r>
            <a:endParaRPr lang="en-US" sz="1600" dirty="0"/>
          </a:p>
          <a:p>
            <a:r>
              <a:rPr lang="en-US" sz="1600" dirty="0" err="1"/>
              <a:t>Samonadgledano</a:t>
            </a:r>
            <a:r>
              <a:rPr lang="en-US" sz="1600" dirty="0"/>
              <a:t> </a:t>
            </a:r>
            <a:r>
              <a:rPr lang="en-US" sz="1600" dirty="0" err="1"/>
              <a:t>učenje</a:t>
            </a: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HAHAI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D278C48-ECD2-4E84-993F-07546486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3061" y="3345809"/>
            <a:ext cx="599148" cy="59914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8BE861C-C29A-4BE5-8C5E-73CA7175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2095" y="3347898"/>
            <a:ext cx="599148" cy="599148"/>
          </a:xfrm>
          <a:prstGeom prst="rect">
            <a:avLst/>
          </a:prstGeom>
        </p:spPr>
      </p:pic>
      <p:pic>
        <p:nvPicPr>
          <p:cNvPr id="35" name="Picture Placeholder 44" descr="clipboard with check list icon">
            <a:extLst>
              <a:ext uri="{FF2B5EF4-FFF2-40B4-BE49-F238E27FC236}">
                <a16:creationId xmlns:a16="http://schemas.microsoft.com/office/drawing/2014/main" id="{1B90DD50-38FE-42F5-8607-4E728BDC88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5" r="375"/>
          <a:stretch>
            <a:fillRect/>
          </a:stretch>
        </p:blipFill>
        <p:spPr>
          <a:xfrm>
            <a:off x="9969837" y="3345809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TEHNOLOGIJE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0414" y="1440951"/>
            <a:ext cx="3564043" cy="397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TensorFlow 2.18 + </a:t>
            </a:r>
            <a:r>
              <a:rPr lang="en-US" sz="1800" dirty="0" err="1"/>
              <a:t>Keras</a:t>
            </a:r>
            <a:r>
              <a:rPr lang="en-US" sz="1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CUDA v12.8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NVIDIA A40 48GB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OpenShift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EfficientNetB4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Python </a:t>
            </a:r>
            <a:r>
              <a:rPr lang="en-US" sz="1800" dirty="0" err="1"/>
              <a:t>FastAPI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Redis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HAHAI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F8D37D-4863-4B6D-BCFA-11F3F539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438" y="891156"/>
            <a:ext cx="1943144" cy="20848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3CC312-E6FC-4634-84AD-37FCBC68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29" y="2108057"/>
            <a:ext cx="1735861" cy="17358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591457-0DDC-4323-8A11-AFEFB3519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84"/>
          <a:stretch/>
        </p:blipFill>
        <p:spPr>
          <a:xfrm>
            <a:off x="6228095" y="2816420"/>
            <a:ext cx="3542331" cy="26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496" y="509890"/>
            <a:ext cx="6315456" cy="834278"/>
          </a:xfrm>
        </p:spPr>
        <p:txBody>
          <a:bodyPr/>
          <a:lstStyle/>
          <a:p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modela</a:t>
            </a:r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6A9EECE3-C89C-4A1B-AD16-E23BE01FFDD9}"/>
              </a:ext>
            </a:extLst>
          </p:cNvPr>
          <p:cNvSpPr txBox="1">
            <a:spLocks/>
          </p:cNvSpPr>
          <p:nvPr/>
        </p:nvSpPr>
        <p:spPr>
          <a:xfrm>
            <a:off x="5384779" y="1419270"/>
            <a:ext cx="5006890" cy="4733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 err="1">
                <a:solidFill>
                  <a:schemeClr val="bg1"/>
                </a:solidFill>
              </a:rPr>
              <a:t>EfficientNetB4</a:t>
            </a:r>
            <a:endParaRPr lang="en-US" sz="1800" b="1" dirty="0">
              <a:solidFill>
                <a:schemeClr val="bg1"/>
              </a:solidFill>
            </a:endParaRPr>
          </a:p>
          <a:p>
            <a:pPr marL="285750" indent="-285750"/>
            <a:r>
              <a:rPr lang="en-US" sz="1800" b="1" dirty="0">
                <a:solidFill>
                  <a:schemeClr val="bg1"/>
                </a:solidFill>
              </a:rPr>
              <a:t>MURA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skup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podataka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izdvojene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slike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sr-Latn-RS" sz="1800" dirty="0">
                <a:solidFill>
                  <a:schemeClr val="bg1"/>
                </a:solidFill>
              </a:rPr>
              <a:t>šake i ručnog zgloba </a:t>
            </a:r>
            <a:r>
              <a:rPr lang="en-US" sz="1800" dirty="0">
                <a:solidFill>
                  <a:schemeClr val="bg1"/>
                </a:solidFill>
              </a:rPr>
              <a:t>~ </a:t>
            </a:r>
            <a:r>
              <a:rPr lang="en-US" sz="1800" b="1" dirty="0">
                <a:solidFill>
                  <a:schemeClr val="bg1"/>
                </a:solidFill>
              </a:rPr>
              <a:t>14.000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rendgenskih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snimaka</a:t>
            </a:r>
            <a:endParaRPr lang="sr-Latn-RS" sz="1800" dirty="0">
              <a:solidFill>
                <a:schemeClr val="bg1"/>
              </a:solidFill>
            </a:endParaRPr>
          </a:p>
          <a:p>
            <a:pPr marL="285750" indent="-285750"/>
            <a:r>
              <a:rPr lang="sr-Latn-RS" sz="1800" dirty="0" err="1">
                <a:solidFill>
                  <a:schemeClr val="bg1"/>
                </a:solidFill>
              </a:rPr>
              <a:t>Preprocesiranje</a:t>
            </a:r>
            <a:r>
              <a:rPr lang="sr-Latn-RS" sz="1800" dirty="0">
                <a:solidFill>
                  <a:schemeClr val="bg1"/>
                </a:solidFill>
              </a:rPr>
              <a:t> na </a:t>
            </a:r>
            <a:r>
              <a:rPr lang="sr-Latn-RS" sz="1800" dirty="0" err="1">
                <a:solidFill>
                  <a:schemeClr val="bg1"/>
                </a:solidFill>
              </a:rPr>
              <a:t>512x512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/>
            <a:r>
              <a:rPr lang="en-US" sz="1800" dirty="0" err="1">
                <a:solidFill>
                  <a:schemeClr val="bg1"/>
                </a:solidFill>
              </a:rPr>
              <a:t>Podela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skupa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sz="1800" b="1" dirty="0">
                <a:solidFill>
                  <a:schemeClr val="bg1"/>
                </a:solidFill>
              </a:rPr>
              <a:t>70%</a:t>
            </a:r>
            <a:r>
              <a:rPr lang="en-US" sz="1800" dirty="0">
                <a:solidFill>
                  <a:schemeClr val="bg1"/>
                </a:solidFill>
              </a:rPr>
              <a:t> test, </a:t>
            </a:r>
            <a:r>
              <a:rPr lang="en-US" sz="1800" b="1" dirty="0">
                <a:solidFill>
                  <a:schemeClr val="bg1"/>
                </a:solidFill>
              </a:rPr>
              <a:t>25%</a:t>
            </a:r>
            <a:r>
              <a:rPr lang="en-US" sz="1800" dirty="0">
                <a:solidFill>
                  <a:schemeClr val="bg1"/>
                </a:solidFill>
              </a:rPr>
              <a:t> valid </a:t>
            </a:r>
            <a:r>
              <a:rPr lang="en-US" sz="1800" dirty="0" err="1">
                <a:solidFill>
                  <a:schemeClr val="bg1"/>
                </a:solidFill>
              </a:rPr>
              <a:t>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5% </a:t>
            </a:r>
            <a:r>
              <a:rPr lang="en-US" sz="1800" dirty="0">
                <a:solidFill>
                  <a:schemeClr val="bg1"/>
                </a:solidFill>
              </a:rPr>
              <a:t>test</a:t>
            </a:r>
            <a:endParaRPr lang="sr-Latn-RS" sz="1800" dirty="0">
              <a:solidFill>
                <a:schemeClr val="bg1"/>
              </a:solidFill>
            </a:endParaRPr>
          </a:p>
          <a:p>
            <a:pPr marL="285750" indent="-285750"/>
            <a:r>
              <a:rPr lang="sr-Latn-RS" sz="1800" dirty="0">
                <a:solidFill>
                  <a:schemeClr val="bg1"/>
                </a:solidFill>
              </a:rPr>
              <a:t>~ 9.100 negativnih i ~ 5.400 pozitivnih slučaja</a:t>
            </a:r>
          </a:p>
          <a:p>
            <a:pPr marL="285750" indent="-285750"/>
            <a:r>
              <a:rPr lang="sr-Latn-RS" sz="1800" dirty="0">
                <a:solidFill>
                  <a:schemeClr val="bg1"/>
                </a:solidFill>
              </a:rPr>
              <a:t>Tehnike treniranja i </a:t>
            </a:r>
            <a:r>
              <a:rPr lang="sr-Latn-RS" sz="1800" dirty="0" err="1">
                <a:solidFill>
                  <a:schemeClr val="bg1"/>
                </a:solidFill>
              </a:rPr>
              <a:t>hiperparametri</a:t>
            </a:r>
            <a:r>
              <a:rPr lang="sr-Latn-RS" sz="1800" dirty="0">
                <a:solidFill>
                  <a:schemeClr val="bg1"/>
                </a:solidFill>
              </a:rPr>
              <a:t>:</a:t>
            </a:r>
          </a:p>
          <a:p>
            <a:pPr marL="742950" lvl="1" indent="-285750"/>
            <a:r>
              <a:rPr lang="sr-Latn-RS" sz="1800" dirty="0">
                <a:solidFill>
                  <a:schemeClr val="bg1"/>
                </a:solidFill>
              </a:rPr>
              <a:t>Transferno učenje</a:t>
            </a:r>
          </a:p>
          <a:p>
            <a:pPr marL="742950" lvl="1" indent="-285750"/>
            <a:r>
              <a:rPr lang="sr-Latn-RS" sz="1800" dirty="0">
                <a:solidFill>
                  <a:schemeClr val="bg1"/>
                </a:solidFill>
              </a:rPr>
              <a:t>Zamrzavanje slojeva</a:t>
            </a:r>
          </a:p>
          <a:p>
            <a:pPr marL="742950" lvl="1" indent="-285750"/>
            <a:r>
              <a:rPr lang="sr-Latn-RS" sz="1800" dirty="0">
                <a:solidFill>
                  <a:schemeClr val="bg1"/>
                </a:solidFill>
              </a:rPr>
              <a:t>Zagrevanje modela</a:t>
            </a:r>
          </a:p>
          <a:p>
            <a:pPr marL="742950" lvl="1" indent="-285750"/>
            <a:r>
              <a:rPr lang="sr-Latn-RS" sz="1800" dirty="0">
                <a:solidFill>
                  <a:schemeClr val="bg1"/>
                </a:solidFill>
              </a:rPr>
              <a:t>Rano zaustavljanje</a:t>
            </a:r>
          </a:p>
          <a:p>
            <a:pPr marL="742950" lvl="1" indent="-285750"/>
            <a:r>
              <a:rPr lang="sr-Latn-RS" sz="1800" dirty="0">
                <a:solidFill>
                  <a:schemeClr val="bg1"/>
                </a:solidFill>
              </a:rPr>
              <a:t>Smanjenje stope učenja</a:t>
            </a:r>
          </a:p>
          <a:p>
            <a:pPr marL="742950" lvl="1" indent="-285750"/>
            <a:r>
              <a:rPr lang="sr-Latn-RS" sz="1800" dirty="0" err="1">
                <a:solidFill>
                  <a:schemeClr val="bg1"/>
                </a:solidFill>
              </a:rPr>
              <a:t>AdamW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 dirty="0"/>
              <a:t>FUNKCIONALNOSTI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070" y="2897135"/>
            <a:ext cx="5311187" cy="31144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UČITAVANJE XRAY SLIKE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PRIKAZ REZULTATA (LABELA + POUZDANOST)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PRIKAZ HEATMAPE PREKO SNIMKA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UNOS NALAZA O PACIJENTU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ČUVANJE I PREGLED ISTORIJE SLUČAJEVA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UPRAVLJANJE PLATFORMOM I KORISNICIMA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HAHAI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4E50C2D0-3E0C-4669-A862-7075EC68ABF0}"/>
              </a:ext>
            </a:extLst>
          </p:cNvPr>
          <p:cNvSpPr txBox="1">
            <a:spLocks/>
          </p:cNvSpPr>
          <p:nvPr/>
        </p:nvSpPr>
        <p:spPr>
          <a:xfrm>
            <a:off x="6096000" y="2897136"/>
            <a:ext cx="5311187" cy="311441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UPOTREBA UNAPRED OBUČENOG CNN MODELA ZA KLASIFIKACIJU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GENERISANJE GRADCAM VIZUELIZACIJE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IZRAČUNAVANJE I PRIKAZ POUZDANOSTI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BUDUĆA PROŠIRENJA: VIŠE KLASA, VIŠE PATOLOGIJA, EVALUACIJA INTERNISTA, UPOTREBA VLM-A</a:t>
            </a:r>
          </a:p>
        </p:txBody>
      </p:sp>
      <p:sp>
        <p:nvSpPr>
          <p:cNvPr id="8" name="Text Placeholder 75">
            <a:extLst>
              <a:ext uri="{FF2B5EF4-FFF2-40B4-BE49-F238E27FC236}">
                <a16:creationId xmlns:a16="http://schemas.microsoft.com/office/drawing/2014/main" id="{EF9EAC44-087D-4205-B0E1-8FBC6675D7E5}"/>
              </a:ext>
            </a:extLst>
          </p:cNvPr>
          <p:cNvSpPr txBox="1">
            <a:spLocks/>
          </p:cNvSpPr>
          <p:nvPr/>
        </p:nvSpPr>
        <p:spPr>
          <a:xfrm>
            <a:off x="663924" y="2476314"/>
            <a:ext cx="3008631" cy="348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Basic</a:t>
            </a:r>
          </a:p>
        </p:txBody>
      </p:sp>
      <p:sp>
        <p:nvSpPr>
          <p:cNvPr id="9" name="Text Placeholder 75">
            <a:extLst>
              <a:ext uri="{FF2B5EF4-FFF2-40B4-BE49-F238E27FC236}">
                <a16:creationId xmlns:a16="http://schemas.microsoft.com/office/drawing/2014/main" id="{B55AD638-A448-4787-AC86-20CBB4997F6A}"/>
              </a:ext>
            </a:extLst>
          </p:cNvPr>
          <p:cNvSpPr txBox="1">
            <a:spLocks/>
          </p:cNvSpPr>
          <p:nvPr/>
        </p:nvSpPr>
        <p:spPr>
          <a:xfrm>
            <a:off x="7980448" y="2476314"/>
            <a:ext cx="3008631" cy="348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2677779"/>
            <a:ext cx="6245352" cy="1255870"/>
          </a:xfrm>
        </p:spPr>
        <p:txBody>
          <a:bodyPr/>
          <a:lstStyle/>
          <a:p>
            <a:r>
              <a:rPr lang="en-US" sz="4800" dirty="0" err="1"/>
              <a:t>Hvala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</a:t>
            </a:r>
            <a:r>
              <a:rPr lang="en-US" sz="4800" dirty="0" err="1"/>
              <a:t>pažnji</a:t>
            </a:r>
            <a:endParaRPr lang="en-US" sz="48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hahai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documentManagement/types"/>
    <ds:schemaRef ds:uri="http://purl.org/dc/dcmitype/"/>
    <ds:schemaRef ds:uri="http://purl.org/dc/elements/1.1/"/>
    <ds:schemaRef ds:uri="230e9df3-be65-4c73-a93b-d1236ebd677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100</TotalTime>
  <Words>318</Words>
  <Application>Microsoft Office PowerPoint</Application>
  <PresentationFormat>Widescreen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 Bold</vt:lpstr>
      <vt:lpstr>Courier New</vt:lpstr>
      <vt:lpstr>Daytona Pro Light</vt:lpstr>
      <vt:lpstr>Office Theme</vt:lpstr>
      <vt:lpstr>HaHai-Hand health ai </vt:lpstr>
      <vt:lpstr>O platformi</vt:lpstr>
      <vt:lpstr>Predlog rešenja</vt:lpstr>
      <vt:lpstr>postupak</vt:lpstr>
      <vt:lpstr>TEHNOLOGIJE </vt:lpstr>
      <vt:lpstr>Pregled modela</vt:lpstr>
      <vt:lpstr>FUNKCIONALNOSTI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HaHai-Hand health ai</dc:title>
  <dc:creator>Kristina Joksimović</dc:creator>
  <cp:lastModifiedBy>Kristina Joksimović</cp:lastModifiedBy>
  <cp:revision>101</cp:revision>
  <dcterms:created xsi:type="dcterms:W3CDTF">2026-01-26T22:21:49Z</dcterms:created>
  <dcterms:modified xsi:type="dcterms:W3CDTF">2026-01-27T00:21:25Z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